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7556500" cy="106934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Open Sans Bold" panose="020B0604020202020204" charset="0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A5F"/>
    <a:srgbClr val="AA9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313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2">
            <a:extLst>
              <a:ext uri="{FF2B5EF4-FFF2-40B4-BE49-F238E27FC236}">
                <a16:creationId xmlns:a16="http://schemas.microsoft.com/office/drawing/2014/main" id="{D4B893C6-42DF-DE8D-C664-9E85D154D87A}"/>
              </a:ext>
            </a:extLst>
          </p:cNvPr>
          <p:cNvGrpSpPr/>
          <p:nvPr/>
        </p:nvGrpSpPr>
        <p:grpSpPr>
          <a:xfrm>
            <a:off x="3834624" y="6399613"/>
            <a:ext cx="3420441" cy="2298117"/>
            <a:chOff x="0" y="-28575"/>
            <a:chExt cx="1225809" cy="922838"/>
          </a:xfrm>
        </p:grpSpPr>
        <p:sp>
          <p:nvSpPr>
            <p:cNvPr id="57" name="Freeform 3">
              <a:extLst>
                <a:ext uri="{FF2B5EF4-FFF2-40B4-BE49-F238E27FC236}">
                  <a16:creationId xmlns:a16="http://schemas.microsoft.com/office/drawing/2014/main" id="{CFD57812-6B57-F121-930D-702D56C96504}"/>
                </a:ext>
              </a:extLst>
            </p:cNvPr>
            <p:cNvSpPr/>
            <p:nvPr/>
          </p:nvSpPr>
          <p:spPr>
            <a:xfrm>
              <a:off x="0" y="0"/>
              <a:ext cx="1225809" cy="881281"/>
            </a:xfrm>
            <a:custGeom>
              <a:avLst/>
              <a:gdLst/>
              <a:ahLst/>
              <a:cxnLst/>
              <a:rect l="l" t="t" r="r" b="b"/>
              <a:pathLst>
                <a:path w="1225809" h="894263">
                  <a:moveTo>
                    <a:pt x="43005" y="0"/>
                  </a:moveTo>
                  <a:lnTo>
                    <a:pt x="1182804" y="0"/>
                  </a:lnTo>
                  <a:cubicBezTo>
                    <a:pt x="1206555" y="0"/>
                    <a:pt x="1225809" y="19254"/>
                    <a:pt x="1225809" y="43005"/>
                  </a:cubicBezTo>
                  <a:lnTo>
                    <a:pt x="1225809" y="851258"/>
                  </a:lnTo>
                  <a:cubicBezTo>
                    <a:pt x="1225809" y="862664"/>
                    <a:pt x="1221278" y="873602"/>
                    <a:pt x="1213213" y="881668"/>
                  </a:cubicBezTo>
                  <a:cubicBezTo>
                    <a:pt x="1205148" y="889733"/>
                    <a:pt x="1194209" y="894263"/>
                    <a:pt x="1182804" y="894263"/>
                  </a:cubicBezTo>
                  <a:lnTo>
                    <a:pt x="43005" y="894263"/>
                  </a:lnTo>
                  <a:cubicBezTo>
                    <a:pt x="31599" y="894263"/>
                    <a:pt x="20661" y="889733"/>
                    <a:pt x="12596" y="881668"/>
                  </a:cubicBezTo>
                  <a:cubicBezTo>
                    <a:pt x="4531" y="873602"/>
                    <a:pt x="0" y="862664"/>
                    <a:pt x="0" y="851258"/>
                  </a:cubicBezTo>
                  <a:lnTo>
                    <a:pt x="0" y="43005"/>
                  </a:lnTo>
                  <a:cubicBezTo>
                    <a:pt x="0" y="31599"/>
                    <a:pt x="4531" y="20661"/>
                    <a:pt x="12596" y="12596"/>
                  </a:cubicBezTo>
                  <a:cubicBezTo>
                    <a:pt x="20661" y="4531"/>
                    <a:pt x="31599" y="0"/>
                    <a:pt x="43005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cs-CZ"/>
            </a:p>
          </p:txBody>
        </p:sp>
        <p:sp>
          <p:nvSpPr>
            <p:cNvPr id="58" name="TextBox 4">
              <a:extLst>
                <a:ext uri="{FF2B5EF4-FFF2-40B4-BE49-F238E27FC236}">
                  <a16:creationId xmlns:a16="http://schemas.microsoft.com/office/drawing/2014/main" id="{9C30B7B0-217D-EF57-CA76-0FA4E036B845}"/>
                </a:ext>
              </a:extLst>
            </p:cNvPr>
            <p:cNvSpPr txBox="1"/>
            <p:nvPr/>
          </p:nvSpPr>
          <p:spPr>
            <a:xfrm>
              <a:off x="0" y="-28575"/>
              <a:ext cx="1225809" cy="9228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" name="Group 2"/>
          <p:cNvGrpSpPr/>
          <p:nvPr/>
        </p:nvGrpSpPr>
        <p:grpSpPr>
          <a:xfrm>
            <a:off x="92968" y="3362467"/>
            <a:ext cx="3420441" cy="2495312"/>
            <a:chOff x="0" y="0"/>
            <a:chExt cx="1225809" cy="89426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225809" cy="894263"/>
            </a:xfrm>
            <a:custGeom>
              <a:avLst/>
              <a:gdLst/>
              <a:ahLst/>
              <a:cxnLst/>
              <a:rect l="l" t="t" r="r" b="b"/>
              <a:pathLst>
                <a:path w="1225809" h="894263">
                  <a:moveTo>
                    <a:pt x="43005" y="0"/>
                  </a:moveTo>
                  <a:lnTo>
                    <a:pt x="1182804" y="0"/>
                  </a:lnTo>
                  <a:cubicBezTo>
                    <a:pt x="1206555" y="0"/>
                    <a:pt x="1225809" y="19254"/>
                    <a:pt x="1225809" y="43005"/>
                  </a:cubicBezTo>
                  <a:lnTo>
                    <a:pt x="1225809" y="851258"/>
                  </a:lnTo>
                  <a:cubicBezTo>
                    <a:pt x="1225809" y="862664"/>
                    <a:pt x="1221278" y="873602"/>
                    <a:pt x="1213213" y="881668"/>
                  </a:cubicBezTo>
                  <a:cubicBezTo>
                    <a:pt x="1205148" y="889733"/>
                    <a:pt x="1194209" y="894263"/>
                    <a:pt x="1182804" y="894263"/>
                  </a:cubicBezTo>
                  <a:lnTo>
                    <a:pt x="43005" y="894263"/>
                  </a:lnTo>
                  <a:cubicBezTo>
                    <a:pt x="31599" y="894263"/>
                    <a:pt x="20661" y="889733"/>
                    <a:pt x="12596" y="881668"/>
                  </a:cubicBezTo>
                  <a:cubicBezTo>
                    <a:pt x="4531" y="873602"/>
                    <a:pt x="0" y="862664"/>
                    <a:pt x="0" y="851258"/>
                  </a:cubicBezTo>
                  <a:lnTo>
                    <a:pt x="0" y="43005"/>
                  </a:lnTo>
                  <a:cubicBezTo>
                    <a:pt x="0" y="31599"/>
                    <a:pt x="4531" y="20661"/>
                    <a:pt x="12596" y="12596"/>
                  </a:cubicBezTo>
                  <a:cubicBezTo>
                    <a:pt x="20661" y="4531"/>
                    <a:pt x="31599" y="0"/>
                    <a:pt x="43005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1225809" cy="9228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22838" y="1680316"/>
            <a:ext cx="3420441" cy="1521069"/>
            <a:chOff x="0" y="0"/>
            <a:chExt cx="1426639" cy="49069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426639" cy="490699"/>
            </a:xfrm>
            <a:custGeom>
              <a:avLst/>
              <a:gdLst/>
              <a:ahLst/>
              <a:cxnLst/>
              <a:rect l="l" t="t" r="r" b="b"/>
              <a:pathLst>
                <a:path w="1426639" h="490699">
                  <a:moveTo>
                    <a:pt x="43005" y="0"/>
                  </a:moveTo>
                  <a:lnTo>
                    <a:pt x="1383634" y="0"/>
                  </a:lnTo>
                  <a:cubicBezTo>
                    <a:pt x="1395040" y="0"/>
                    <a:pt x="1405978" y="4531"/>
                    <a:pt x="1414043" y="12596"/>
                  </a:cubicBezTo>
                  <a:cubicBezTo>
                    <a:pt x="1422108" y="20661"/>
                    <a:pt x="1426639" y="31599"/>
                    <a:pt x="1426639" y="43005"/>
                  </a:cubicBezTo>
                  <a:lnTo>
                    <a:pt x="1426639" y="447694"/>
                  </a:lnTo>
                  <a:cubicBezTo>
                    <a:pt x="1426639" y="459100"/>
                    <a:pt x="1422108" y="470038"/>
                    <a:pt x="1414043" y="478103"/>
                  </a:cubicBezTo>
                  <a:cubicBezTo>
                    <a:pt x="1405978" y="486168"/>
                    <a:pt x="1395040" y="490699"/>
                    <a:pt x="1383634" y="490699"/>
                  </a:cubicBezTo>
                  <a:lnTo>
                    <a:pt x="43005" y="490699"/>
                  </a:lnTo>
                  <a:cubicBezTo>
                    <a:pt x="31599" y="490699"/>
                    <a:pt x="20661" y="486168"/>
                    <a:pt x="12596" y="478103"/>
                  </a:cubicBezTo>
                  <a:cubicBezTo>
                    <a:pt x="4531" y="470038"/>
                    <a:pt x="0" y="459100"/>
                    <a:pt x="0" y="447694"/>
                  </a:cubicBezTo>
                  <a:lnTo>
                    <a:pt x="0" y="43005"/>
                  </a:lnTo>
                  <a:cubicBezTo>
                    <a:pt x="0" y="31599"/>
                    <a:pt x="4531" y="20661"/>
                    <a:pt x="12596" y="12596"/>
                  </a:cubicBezTo>
                  <a:cubicBezTo>
                    <a:pt x="20661" y="4531"/>
                    <a:pt x="31599" y="0"/>
                    <a:pt x="43005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1426639" cy="5192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2" name="Freeform 12"/>
          <p:cNvSpPr/>
          <p:nvPr/>
        </p:nvSpPr>
        <p:spPr>
          <a:xfrm>
            <a:off x="246874" y="1988842"/>
            <a:ext cx="1008174" cy="928876"/>
          </a:xfrm>
          <a:custGeom>
            <a:avLst/>
            <a:gdLst/>
            <a:ahLst/>
            <a:cxnLst/>
            <a:rect l="l" t="t" r="r" b="b"/>
            <a:pathLst>
              <a:path w="934936" h="928876">
                <a:moveTo>
                  <a:pt x="0" y="0"/>
                </a:moveTo>
                <a:lnTo>
                  <a:pt x="934937" y="0"/>
                </a:lnTo>
                <a:lnTo>
                  <a:pt x="934937" y="928876"/>
                </a:lnTo>
                <a:lnTo>
                  <a:pt x="0" y="92887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3588" r="-2916"/>
            </a:stretch>
          </a:blipFill>
        </p:spPr>
        <p:txBody>
          <a:bodyPr/>
          <a:lstStyle/>
          <a:p>
            <a:endParaRPr lang="cs-CZ" dirty="0"/>
          </a:p>
        </p:txBody>
      </p:sp>
      <p:grpSp>
        <p:nvGrpSpPr>
          <p:cNvPr id="13" name="Group 13"/>
          <p:cNvGrpSpPr/>
          <p:nvPr/>
        </p:nvGrpSpPr>
        <p:grpSpPr>
          <a:xfrm>
            <a:off x="86576" y="7617182"/>
            <a:ext cx="3420441" cy="1050471"/>
            <a:chOff x="0" y="0"/>
            <a:chExt cx="1426639" cy="43814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426639" cy="438143"/>
            </a:xfrm>
            <a:custGeom>
              <a:avLst/>
              <a:gdLst/>
              <a:ahLst/>
              <a:cxnLst/>
              <a:rect l="l" t="t" r="r" b="b"/>
              <a:pathLst>
                <a:path w="1426639" h="438143">
                  <a:moveTo>
                    <a:pt x="43005" y="0"/>
                  </a:moveTo>
                  <a:lnTo>
                    <a:pt x="1383634" y="0"/>
                  </a:lnTo>
                  <a:cubicBezTo>
                    <a:pt x="1395040" y="0"/>
                    <a:pt x="1405978" y="4531"/>
                    <a:pt x="1414043" y="12596"/>
                  </a:cubicBezTo>
                  <a:cubicBezTo>
                    <a:pt x="1422108" y="20661"/>
                    <a:pt x="1426639" y="31599"/>
                    <a:pt x="1426639" y="43005"/>
                  </a:cubicBezTo>
                  <a:lnTo>
                    <a:pt x="1426639" y="395138"/>
                  </a:lnTo>
                  <a:cubicBezTo>
                    <a:pt x="1426639" y="418889"/>
                    <a:pt x="1407385" y="438143"/>
                    <a:pt x="1383634" y="438143"/>
                  </a:cubicBezTo>
                  <a:lnTo>
                    <a:pt x="43005" y="438143"/>
                  </a:lnTo>
                  <a:cubicBezTo>
                    <a:pt x="31599" y="438143"/>
                    <a:pt x="20661" y="433612"/>
                    <a:pt x="12596" y="425547"/>
                  </a:cubicBezTo>
                  <a:cubicBezTo>
                    <a:pt x="4531" y="417482"/>
                    <a:pt x="0" y="406544"/>
                    <a:pt x="0" y="395138"/>
                  </a:cubicBezTo>
                  <a:lnTo>
                    <a:pt x="0" y="43005"/>
                  </a:lnTo>
                  <a:cubicBezTo>
                    <a:pt x="0" y="31599"/>
                    <a:pt x="4531" y="20661"/>
                    <a:pt x="12596" y="12596"/>
                  </a:cubicBezTo>
                  <a:cubicBezTo>
                    <a:pt x="20661" y="4531"/>
                    <a:pt x="31599" y="0"/>
                    <a:pt x="43005" y="0"/>
                  </a:cubicBezTo>
                  <a:close/>
                </a:path>
              </a:pathLst>
            </a:custGeom>
            <a:solidFill>
              <a:srgbClr val="D82627"/>
            </a:solidFill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1426639" cy="4667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3721878" y="4372001"/>
            <a:ext cx="3453142" cy="2066444"/>
            <a:chOff x="0" y="0"/>
            <a:chExt cx="1209634" cy="852099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209634" cy="852099"/>
            </a:xfrm>
            <a:custGeom>
              <a:avLst/>
              <a:gdLst/>
              <a:ahLst/>
              <a:cxnLst/>
              <a:rect l="l" t="t" r="r" b="b"/>
              <a:pathLst>
                <a:path w="1209634" h="852099">
                  <a:moveTo>
                    <a:pt x="43580" y="0"/>
                  </a:moveTo>
                  <a:lnTo>
                    <a:pt x="1166054" y="0"/>
                  </a:lnTo>
                  <a:cubicBezTo>
                    <a:pt x="1177612" y="0"/>
                    <a:pt x="1188697" y="4591"/>
                    <a:pt x="1196870" y="12764"/>
                  </a:cubicBezTo>
                  <a:cubicBezTo>
                    <a:pt x="1205042" y="20937"/>
                    <a:pt x="1209634" y="32022"/>
                    <a:pt x="1209634" y="43580"/>
                  </a:cubicBezTo>
                  <a:lnTo>
                    <a:pt x="1209634" y="808519"/>
                  </a:lnTo>
                  <a:cubicBezTo>
                    <a:pt x="1209634" y="820077"/>
                    <a:pt x="1205042" y="831162"/>
                    <a:pt x="1196870" y="839335"/>
                  </a:cubicBezTo>
                  <a:cubicBezTo>
                    <a:pt x="1188697" y="847508"/>
                    <a:pt x="1177612" y="852099"/>
                    <a:pt x="1166054" y="852099"/>
                  </a:cubicBezTo>
                  <a:lnTo>
                    <a:pt x="43580" y="852099"/>
                  </a:lnTo>
                  <a:cubicBezTo>
                    <a:pt x="32022" y="852099"/>
                    <a:pt x="20937" y="847508"/>
                    <a:pt x="12764" y="839335"/>
                  </a:cubicBezTo>
                  <a:cubicBezTo>
                    <a:pt x="4591" y="831162"/>
                    <a:pt x="0" y="820077"/>
                    <a:pt x="0" y="808519"/>
                  </a:cubicBezTo>
                  <a:lnTo>
                    <a:pt x="0" y="43580"/>
                  </a:lnTo>
                  <a:cubicBezTo>
                    <a:pt x="0" y="32022"/>
                    <a:pt x="4591" y="20937"/>
                    <a:pt x="12764" y="12764"/>
                  </a:cubicBezTo>
                  <a:cubicBezTo>
                    <a:pt x="20937" y="4591"/>
                    <a:pt x="32022" y="0"/>
                    <a:pt x="43580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28575"/>
              <a:ext cx="1209634" cy="8806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32" name="Group 32"/>
          <p:cNvGrpSpPr>
            <a:grpSpLocks noChangeAspect="1"/>
          </p:cNvGrpSpPr>
          <p:nvPr/>
        </p:nvGrpSpPr>
        <p:grpSpPr>
          <a:xfrm>
            <a:off x="6360011" y="6088592"/>
            <a:ext cx="1101311" cy="1101320"/>
            <a:chOff x="0" y="0"/>
            <a:chExt cx="1511808" cy="1511821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511808" cy="1511808"/>
            </a:xfrm>
            <a:custGeom>
              <a:avLst/>
              <a:gdLst/>
              <a:ahLst/>
              <a:cxnLst/>
              <a:rect l="l" t="t" r="r" b="b"/>
              <a:pathLst>
                <a:path w="1511808" h="1511808">
                  <a:moveTo>
                    <a:pt x="754126" y="0"/>
                  </a:moveTo>
                  <a:cubicBezTo>
                    <a:pt x="337439" y="889"/>
                    <a:pt x="0" y="338963"/>
                    <a:pt x="0" y="755904"/>
                  </a:cubicBezTo>
                  <a:cubicBezTo>
                    <a:pt x="0" y="1172845"/>
                    <a:pt x="337185" y="1510665"/>
                    <a:pt x="753745" y="1511808"/>
                  </a:cubicBezTo>
                  <a:lnTo>
                    <a:pt x="758063" y="1511808"/>
                  </a:lnTo>
                  <a:cubicBezTo>
                    <a:pt x="1174496" y="1510665"/>
                    <a:pt x="1511808" y="1172591"/>
                    <a:pt x="1511808" y="755904"/>
                  </a:cubicBezTo>
                  <a:cubicBezTo>
                    <a:pt x="1511808" y="339217"/>
                    <a:pt x="1174369" y="889"/>
                    <a:pt x="757682" y="0"/>
                  </a:cubicBez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36" name="Group 36"/>
          <p:cNvGrpSpPr/>
          <p:nvPr/>
        </p:nvGrpSpPr>
        <p:grpSpPr>
          <a:xfrm>
            <a:off x="3791691" y="1691213"/>
            <a:ext cx="3350522" cy="2575045"/>
            <a:chOff x="0" y="0"/>
            <a:chExt cx="711549" cy="526037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711549" cy="526037"/>
            </a:xfrm>
            <a:custGeom>
              <a:avLst/>
              <a:gdLst/>
              <a:ahLst/>
              <a:cxnLst/>
              <a:rect l="l" t="t" r="r" b="b"/>
              <a:pathLst>
                <a:path w="711549" h="526037">
                  <a:moveTo>
                    <a:pt x="38993" y="0"/>
                  </a:moveTo>
                  <a:lnTo>
                    <a:pt x="672557" y="0"/>
                  </a:lnTo>
                  <a:cubicBezTo>
                    <a:pt x="694092" y="0"/>
                    <a:pt x="711549" y="17458"/>
                    <a:pt x="711549" y="38993"/>
                  </a:cubicBezTo>
                  <a:lnTo>
                    <a:pt x="711549" y="487045"/>
                  </a:lnTo>
                  <a:cubicBezTo>
                    <a:pt x="711549" y="508580"/>
                    <a:pt x="694092" y="526037"/>
                    <a:pt x="672557" y="526037"/>
                  </a:cubicBezTo>
                  <a:lnTo>
                    <a:pt x="38993" y="526037"/>
                  </a:lnTo>
                  <a:cubicBezTo>
                    <a:pt x="28651" y="526037"/>
                    <a:pt x="18733" y="521929"/>
                    <a:pt x="11421" y="514617"/>
                  </a:cubicBezTo>
                  <a:cubicBezTo>
                    <a:pt x="4108" y="507304"/>
                    <a:pt x="0" y="497386"/>
                    <a:pt x="0" y="487045"/>
                  </a:cubicBezTo>
                  <a:lnTo>
                    <a:pt x="0" y="38993"/>
                  </a:lnTo>
                  <a:cubicBezTo>
                    <a:pt x="0" y="28651"/>
                    <a:pt x="4108" y="18733"/>
                    <a:pt x="11421" y="11421"/>
                  </a:cubicBezTo>
                  <a:cubicBezTo>
                    <a:pt x="18733" y="4108"/>
                    <a:pt x="28651" y="0"/>
                    <a:pt x="38993" y="0"/>
                  </a:cubicBezTo>
                  <a:close/>
                </a:path>
              </a:pathLst>
            </a:custGeom>
            <a:blipFill>
              <a:blip r:embed="rId4"/>
              <a:stretch>
                <a:fillRect l="-12917" r="-12917"/>
              </a:stretch>
            </a:blip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8" name="TextBox 38"/>
          <p:cNvSpPr txBox="1"/>
          <p:nvPr/>
        </p:nvSpPr>
        <p:spPr>
          <a:xfrm>
            <a:off x="154588" y="3422782"/>
            <a:ext cx="3297199" cy="2075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 je důležité vědět:</a:t>
            </a:r>
            <a:endParaRPr lang="cs-CZ" b="1" kern="100" dirty="0">
              <a:solidFill>
                <a:srgbClr val="FF0000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1. Plasty, papír a další odpady:</a:t>
            </a:r>
            <a:endParaRPr lang="cs-CZ" sz="1600" dirty="0">
              <a:effectLst/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Do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nádob na plasty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je možné odkládat také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nápojové kartony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a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drobné kovy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Frekvence svozu nádob na papír a plasty: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1x za 4 týdny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Služba je zdarma!</a:t>
            </a:r>
            <a:endParaRPr lang="cs-CZ" sz="1100" kern="100" dirty="0">
              <a:effectLst/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749"/>
              </a:lnSpc>
            </a:pPr>
            <a:endParaRPr lang="en-US" sz="884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9" name="TextBox 39"/>
          <p:cNvSpPr txBox="1"/>
          <p:nvPr/>
        </p:nvSpPr>
        <p:spPr>
          <a:xfrm>
            <a:off x="359361" y="2070100"/>
            <a:ext cx="788581" cy="2153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86"/>
              </a:lnSpc>
            </a:pPr>
            <a:r>
              <a:rPr lang="cs-CZ" sz="1276" b="1" dirty="0">
                <a:solidFill>
                  <a:srgbClr val="FFFFFF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Ledna</a:t>
            </a:r>
            <a:r>
              <a:rPr lang="cs-CZ" sz="1276" b="1" dirty="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endParaRPr lang="en-US" sz="1276" b="1" dirty="0">
              <a:solidFill>
                <a:srgbClr val="FFFFFF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495108" y="2298700"/>
            <a:ext cx="616142" cy="5183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33"/>
              </a:lnSpc>
            </a:pPr>
            <a:r>
              <a:rPr lang="en-US" sz="3166" b="1" dirty="0">
                <a:solidFill>
                  <a:srgbClr val="00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1.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432617" y="1941806"/>
            <a:ext cx="2019170" cy="978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264"/>
              </a:lnSpc>
            </a:pPr>
            <a:r>
              <a:rPr lang="cs-CZ" sz="14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Od začátku příštího roku (2025!) </a:t>
            </a:r>
            <a:r>
              <a:rPr lang="cs-CZ" sz="14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bude v obci zaveden nový </a:t>
            </a:r>
            <a:r>
              <a:rPr lang="cs-CZ" sz="14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systém Door to Door</a:t>
            </a:r>
            <a:r>
              <a:rPr lang="cs-CZ" sz="14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pro sběr plastů a papíru.</a:t>
            </a:r>
          </a:p>
          <a:p>
            <a:pPr algn="l">
              <a:lnSpc>
                <a:spcPts val="1264"/>
              </a:lnSpc>
            </a:pPr>
            <a:endParaRPr lang="en-US" sz="6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194476" y="7682775"/>
            <a:ext cx="3235744" cy="2862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Další</a:t>
            </a:r>
            <a:r>
              <a:rPr lang="cs-CZ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informace</a:t>
            </a:r>
            <a:r>
              <a:rPr lang="cs-CZ" sz="18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cs-CZ" sz="1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7"/>
          <p:cNvSpPr txBox="1"/>
          <p:nvPr/>
        </p:nvSpPr>
        <p:spPr>
          <a:xfrm>
            <a:off x="178924" y="8039459"/>
            <a:ext cx="3235744" cy="8038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cs-CZ" sz="11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Veškeré informace o svozu odpadu najdete v aplikaci </a:t>
            </a:r>
            <a:r>
              <a:rPr lang="cs-CZ" sz="11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"Svoz odpadu"</a:t>
            </a:r>
            <a:r>
              <a:rPr lang="cs-CZ" sz="11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a na webových stránkách obce v sekci </a:t>
            </a:r>
            <a:r>
              <a:rPr lang="cs-CZ" sz="1100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"Odpadové hospodářství"</a:t>
            </a:r>
            <a:r>
              <a:rPr lang="cs-CZ" sz="1100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ts val="1413"/>
              </a:lnSpc>
            </a:pPr>
            <a:r>
              <a:rPr lang="en-US" sz="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.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284455" y="9159357"/>
            <a:ext cx="6957656" cy="13762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Společně můžeme zlepšit nakládání s odpady a podpořit ekologické smýšlení naší obce.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cs-CZ" sz="1800" b="1" kern="100" dirty="0">
              <a:effectLst/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Děkujeme za vaši spolupráci!</a:t>
            </a:r>
          </a:p>
        </p:txBody>
      </p:sp>
      <p:grpSp>
        <p:nvGrpSpPr>
          <p:cNvPr id="51" name="Group 2">
            <a:extLst>
              <a:ext uri="{FF2B5EF4-FFF2-40B4-BE49-F238E27FC236}">
                <a16:creationId xmlns:a16="http://schemas.microsoft.com/office/drawing/2014/main" id="{7EE52162-FA10-1548-C3AC-A7ADB89D0628}"/>
              </a:ext>
            </a:extLst>
          </p:cNvPr>
          <p:cNvGrpSpPr/>
          <p:nvPr/>
        </p:nvGrpSpPr>
        <p:grpSpPr>
          <a:xfrm>
            <a:off x="102127" y="5925106"/>
            <a:ext cx="3420441" cy="2575046"/>
            <a:chOff x="0" y="-28575"/>
            <a:chExt cx="1225809" cy="922838"/>
          </a:xfrm>
        </p:grpSpPr>
        <p:sp>
          <p:nvSpPr>
            <p:cNvPr id="52" name="Freeform 3">
              <a:extLst>
                <a:ext uri="{FF2B5EF4-FFF2-40B4-BE49-F238E27FC236}">
                  <a16:creationId xmlns:a16="http://schemas.microsoft.com/office/drawing/2014/main" id="{7231A50A-1BC9-4052-FE4B-118749E398F2}"/>
                </a:ext>
              </a:extLst>
            </p:cNvPr>
            <p:cNvSpPr/>
            <p:nvPr/>
          </p:nvSpPr>
          <p:spPr>
            <a:xfrm>
              <a:off x="0" y="0"/>
              <a:ext cx="1225809" cy="540287"/>
            </a:xfrm>
            <a:custGeom>
              <a:avLst/>
              <a:gdLst/>
              <a:ahLst/>
              <a:cxnLst/>
              <a:rect l="l" t="t" r="r" b="b"/>
              <a:pathLst>
                <a:path w="1225809" h="894263">
                  <a:moveTo>
                    <a:pt x="43005" y="0"/>
                  </a:moveTo>
                  <a:lnTo>
                    <a:pt x="1182804" y="0"/>
                  </a:lnTo>
                  <a:cubicBezTo>
                    <a:pt x="1206555" y="0"/>
                    <a:pt x="1225809" y="19254"/>
                    <a:pt x="1225809" y="43005"/>
                  </a:cubicBezTo>
                  <a:lnTo>
                    <a:pt x="1225809" y="851258"/>
                  </a:lnTo>
                  <a:cubicBezTo>
                    <a:pt x="1225809" y="862664"/>
                    <a:pt x="1221278" y="873602"/>
                    <a:pt x="1213213" y="881668"/>
                  </a:cubicBezTo>
                  <a:cubicBezTo>
                    <a:pt x="1205148" y="889733"/>
                    <a:pt x="1194209" y="894263"/>
                    <a:pt x="1182804" y="894263"/>
                  </a:cubicBezTo>
                  <a:lnTo>
                    <a:pt x="43005" y="894263"/>
                  </a:lnTo>
                  <a:cubicBezTo>
                    <a:pt x="31599" y="894263"/>
                    <a:pt x="20661" y="889733"/>
                    <a:pt x="12596" y="881668"/>
                  </a:cubicBezTo>
                  <a:cubicBezTo>
                    <a:pt x="4531" y="873602"/>
                    <a:pt x="0" y="862664"/>
                    <a:pt x="0" y="851258"/>
                  </a:cubicBezTo>
                  <a:lnTo>
                    <a:pt x="0" y="43005"/>
                  </a:lnTo>
                  <a:cubicBezTo>
                    <a:pt x="0" y="31599"/>
                    <a:pt x="4531" y="20661"/>
                    <a:pt x="12596" y="12596"/>
                  </a:cubicBezTo>
                  <a:cubicBezTo>
                    <a:pt x="20661" y="4531"/>
                    <a:pt x="31599" y="0"/>
                    <a:pt x="43005" y="0"/>
                  </a:cubicBezTo>
                  <a:close/>
                </a:path>
              </a:pathLst>
            </a:custGeom>
            <a:solidFill>
              <a:srgbClr val="D9D9D9"/>
            </a:solidFill>
          </p:spPr>
          <p:txBody>
            <a:bodyPr/>
            <a:lstStyle/>
            <a:p>
              <a:endParaRPr lang="cs-CZ"/>
            </a:p>
          </p:txBody>
        </p:sp>
        <p:sp>
          <p:nvSpPr>
            <p:cNvPr id="53" name="TextBox 4">
              <a:extLst>
                <a:ext uri="{FF2B5EF4-FFF2-40B4-BE49-F238E27FC236}">
                  <a16:creationId xmlns:a16="http://schemas.microsoft.com/office/drawing/2014/main" id="{0E116F9D-8635-D72D-DB7C-45C66077D543}"/>
                </a:ext>
              </a:extLst>
            </p:cNvPr>
            <p:cNvSpPr txBox="1"/>
            <p:nvPr/>
          </p:nvSpPr>
          <p:spPr>
            <a:xfrm>
              <a:off x="0" y="-28575"/>
              <a:ext cx="1225809" cy="9228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54" name="TextBox 38">
            <a:extLst>
              <a:ext uri="{FF2B5EF4-FFF2-40B4-BE49-F238E27FC236}">
                <a16:creationId xmlns:a16="http://schemas.microsoft.com/office/drawing/2014/main" id="{58017854-DBCA-14DF-1FAD-C43A38C4DDDB}"/>
              </a:ext>
            </a:extLst>
          </p:cNvPr>
          <p:cNvSpPr txBox="1"/>
          <p:nvPr/>
        </p:nvSpPr>
        <p:spPr>
          <a:xfrm>
            <a:off x="178636" y="6088592"/>
            <a:ext cx="3297199" cy="13264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 je důležité vědět:</a:t>
            </a:r>
            <a:endParaRPr lang="cs-CZ" b="1" kern="100" dirty="0">
              <a:solidFill>
                <a:srgbClr val="FF0000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kern="1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cs-CZ" sz="16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 </a:t>
            </a:r>
            <a:r>
              <a:rPr lang="cs-CZ" sz="1600" b="1" kern="1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Sběr skla</a:t>
            </a:r>
            <a:r>
              <a:rPr lang="cs-CZ" sz="16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:</a:t>
            </a:r>
            <a:endParaRPr lang="cs-CZ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Sběr skla bude i nadále probíhat prostřednictvím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veřejných nádob na sběrných hnízdech v obci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ts val="749"/>
              </a:lnSpc>
            </a:pPr>
            <a:endParaRPr lang="en-US" sz="884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5" name="TextBox 38">
            <a:extLst>
              <a:ext uri="{FF2B5EF4-FFF2-40B4-BE49-F238E27FC236}">
                <a16:creationId xmlns:a16="http://schemas.microsoft.com/office/drawing/2014/main" id="{748BF49A-D7F9-FB7B-8620-DF8785E06EB7}"/>
              </a:ext>
            </a:extLst>
          </p:cNvPr>
          <p:cNvSpPr txBox="1"/>
          <p:nvPr/>
        </p:nvSpPr>
        <p:spPr>
          <a:xfrm>
            <a:off x="3921184" y="4452470"/>
            <a:ext cx="3221030" cy="19663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 je důležité vědět:</a:t>
            </a:r>
            <a:endParaRPr lang="cs-CZ" b="1" kern="100" dirty="0">
              <a:solidFill>
                <a:srgbClr val="FF0000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kern="1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3</a:t>
            </a:r>
            <a:r>
              <a:rPr lang="cs-CZ" sz="16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 </a:t>
            </a:r>
            <a:r>
              <a:rPr lang="cs-CZ" sz="1600" b="1" kern="1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Směsný komunální odpad</a:t>
            </a:r>
            <a:r>
              <a:rPr lang="cs-CZ" sz="16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:</a:t>
            </a:r>
            <a:endParaRPr lang="cs-CZ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Poplatky bude možné hradit od </a:t>
            </a:r>
            <a:r>
              <a:rPr lang="cs-CZ" sz="1100" b="1" kern="1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15.1.2025.</a:t>
            </a:r>
            <a:endParaRPr lang="cs-CZ" sz="1100" kern="100" dirty="0">
              <a:effectLst/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Platba bude probíhat dle skutečně vyprodukované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hmotnosti odpadu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Minimální základ dílčího poplatku činí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9 kg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</a:t>
            </a:r>
            <a:endParaRPr lang="cs-CZ" dirty="0">
              <a:effectLst/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Sazba poplatku: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6 Kč/kg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9" name="TextBox 38">
            <a:extLst>
              <a:ext uri="{FF2B5EF4-FFF2-40B4-BE49-F238E27FC236}">
                <a16:creationId xmlns:a16="http://schemas.microsoft.com/office/drawing/2014/main" id="{6E0BC50C-6EBB-51E6-DA9C-28FC89231DEE}"/>
              </a:ext>
            </a:extLst>
          </p:cNvPr>
          <p:cNvSpPr txBox="1"/>
          <p:nvPr/>
        </p:nvSpPr>
        <p:spPr>
          <a:xfrm>
            <a:off x="3957866" y="6511678"/>
            <a:ext cx="3297199" cy="2075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 je důležité vědět:</a:t>
            </a:r>
            <a:endParaRPr lang="cs-CZ" b="1" kern="100" dirty="0">
              <a:solidFill>
                <a:srgbClr val="FF0000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4 Chatové oblasti:</a:t>
            </a:r>
            <a:endParaRPr lang="cs-CZ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Systém sběru tříděného odpadu zůstává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nezměněn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Nádoby na tříděný odpad budou opatřeny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čipem nebo zámkem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Rekreační nemovitosti obdrží </a:t>
            </a:r>
            <a:r>
              <a:rPr lang="cs-CZ" sz="1100" b="1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čip nebo klíč</a:t>
            </a:r>
            <a:r>
              <a:rPr lang="cs-CZ" sz="1100" kern="100" dirty="0">
                <a:effectLst/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k uzamčeným sběrným nádobám.</a:t>
            </a:r>
          </a:p>
          <a:p>
            <a:pPr algn="l">
              <a:lnSpc>
                <a:spcPts val="749"/>
              </a:lnSpc>
            </a:pPr>
            <a:endParaRPr lang="en-US" sz="884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68" name="Přímá spojnice 67">
            <a:extLst>
              <a:ext uri="{FF2B5EF4-FFF2-40B4-BE49-F238E27FC236}">
                <a16:creationId xmlns:a16="http://schemas.microsoft.com/office/drawing/2014/main" id="{9258FA2D-5FE3-0BBD-E561-93822F27FAF3}"/>
              </a:ext>
            </a:extLst>
          </p:cNvPr>
          <p:cNvCxnSpPr>
            <a:cxnSpLocks/>
          </p:cNvCxnSpPr>
          <p:nvPr/>
        </p:nvCxnSpPr>
        <p:spPr>
          <a:xfrm>
            <a:off x="-14967" y="1591739"/>
            <a:ext cx="75565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DD992E91-2AFD-98F9-692E-54DC6A01657B}"/>
              </a:ext>
            </a:extLst>
          </p:cNvPr>
          <p:cNvSpPr txBox="1"/>
          <p:nvPr/>
        </p:nvSpPr>
        <p:spPr>
          <a:xfrm>
            <a:off x="1255048" y="249735"/>
            <a:ext cx="4710387" cy="1194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4479"/>
              </a:lnSpc>
              <a:spcBef>
                <a:spcPct val="0"/>
              </a:spcBef>
            </a:pPr>
            <a:r>
              <a:rPr lang="cs-CZ" sz="4800" b="1" dirty="0"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</a:p>
          <a:p>
            <a:pPr algn="ctr">
              <a:lnSpc>
                <a:spcPts val="4479"/>
              </a:lnSpc>
              <a:spcBef>
                <a:spcPct val="0"/>
              </a:spcBef>
            </a:pP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Informuje:</a:t>
            </a:r>
            <a:r>
              <a:rPr lang="en-US" sz="2800" b="1" dirty="0">
                <a:latin typeface="Times New Roman" panose="02020603050405020304" pitchFamily="18" charset="0"/>
                <a:ea typeface="Open Sans Bold"/>
                <a:cs typeface="Times New Roman" panose="02020603050405020304" pitchFamily="18" charset="0"/>
                <a:sym typeface="Open Sans Bold"/>
              </a:rPr>
              <a:t> </a:t>
            </a:r>
          </a:p>
        </p:txBody>
      </p:sp>
      <p:pic>
        <p:nvPicPr>
          <p:cNvPr id="9" name="Obrázek 8" descr="Obsah obrázku Písmo, logo, Grafika, text&#10;&#10;Popis byl vytvořen automaticky">
            <a:extLst>
              <a:ext uri="{FF2B5EF4-FFF2-40B4-BE49-F238E27FC236}">
                <a16:creationId xmlns:a16="http://schemas.microsoft.com/office/drawing/2014/main" id="{768FD325-8FA1-ABFF-BDC0-AB4560192C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050" y="10703"/>
            <a:ext cx="2112353" cy="1033997"/>
          </a:xfrm>
          <a:prstGeom prst="rect">
            <a:avLst/>
          </a:prstGeom>
        </p:spPr>
      </p:pic>
      <p:pic>
        <p:nvPicPr>
          <p:cNvPr id="11" name="Obrázek 10" descr="Obsah obrázku symbol, logo, klipart, Grafika&#10;&#10;Popis byl vytvořen automaticky">
            <a:extLst>
              <a:ext uri="{FF2B5EF4-FFF2-40B4-BE49-F238E27FC236}">
                <a16:creationId xmlns:a16="http://schemas.microsoft.com/office/drawing/2014/main" id="{0306B85A-121D-71E9-24E1-8B0D512F969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851" y="9429751"/>
            <a:ext cx="1263650" cy="12636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223</Words>
  <Application>Microsoft Office PowerPoint</Application>
  <PresentationFormat>Vlastní</PresentationFormat>
  <Paragraphs>30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9" baseType="lpstr">
      <vt:lpstr>Calibri</vt:lpstr>
      <vt:lpstr>Arial</vt:lpstr>
      <vt:lpstr>Courier New</vt:lpstr>
      <vt:lpstr>Aptos</vt:lpstr>
      <vt:lpstr>Open Sans Bold</vt:lpstr>
      <vt:lpstr>Times New Roman</vt:lpstr>
      <vt:lpstr>Open Sans</vt:lpstr>
      <vt:lpstr>Office Theme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odstavce</dc:title>
  <dc:creator>Admin A</dc:creator>
  <cp:lastModifiedBy>PC Drahouš</cp:lastModifiedBy>
  <cp:revision>16</cp:revision>
  <dcterms:created xsi:type="dcterms:W3CDTF">2006-08-16T00:00:00Z</dcterms:created>
  <dcterms:modified xsi:type="dcterms:W3CDTF">2024-12-19T08:23:43Z</dcterms:modified>
  <dc:identifier>DAGWKO_JI28</dc:identifier>
</cp:coreProperties>
</file>